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5" r:id="rId1"/>
    <p:sldMasterId id="2147483686" r:id="rId2"/>
  </p:sldMasterIdLst>
  <p:notesMasterIdLst>
    <p:notesMasterId r:id="rId81"/>
  </p:notesMasterIdLst>
  <p:handoutMasterIdLst>
    <p:handoutMasterId r:id="rId82"/>
  </p:handoutMasterIdLst>
  <p:sldIdLst>
    <p:sldId id="257" r:id="rId3"/>
    <p:sldId id="258" r:id="rId4"/>
    <p:sldId id="399" r:id="rId5"/>
    <p:sldId id="353" r:id="rId6"/>
    <p:sldId id="355" r:id="rId7"/>
    <p:sldId id="354" r:id="rId8"/>
    <p:sldId id="356" r:id="rId9"/>
    <p:sldId id="359" r:id="rId10"/>
    <p:sldId id="352" r:id="rId11"/>
    <p:sldId id="357" r:id="rId12"/>
    <p:sldId id="360" r:id="rId13"/>
    <p:sldId id="358" r:id="rId14"/>
    <p:sldId id="362" r:id="rId15"/>
    <p:sldId id="363" r:id="rId16"/>
    <p:sldId id="400" r:id="rId17"/>
    <p:sldId id="361" r:id="rId18"/>
    <p:sldId id="349" r:id="rId19"/>
    <p:sldId id="322" r:id="rId20"/>
    <p:sldId id="323" r:id="rId21"/>
    <p:sldId id="324" r:id="rId22"/>
    <p:sldId id="325" r:id="rId23"/>
    <p:sldId id="328" r:id="rId24"/>
    <p:sldId id="447" r:id="rId25"/>
    <p:sldId id="317" r:id="rId26"/>
    <p:sldId id="439" r:id="rId27"/>
    <p:sldId id="346" r:id="rId28"/>
    <p:sldId id="440" r:id="rId29"/>
    <p:sldId id="441" r:id="rId30"/>
    <p:sldId id="442" r:id="rId31"/>
    <p:sldId id="290" r:id="rId32"/>
    <p:sldId id="337" r:id="rId33"/>
    <p:sldId id="319" r:id="rId34"/>
    <p:sldId id="347" r:id="rId35"/>
    <p:sldId id="341" r:id="rId36"/>
    <p:sldId id="342" r:id="rId37"/>
    <p:sldId id="348" r:id="rId38"/>
    <p:sldId id="401" r:id="rId39"/>
    <p:sldId id="449" r:id="rId40"/>
    <p:sldId id="448" r:id="rId41"/>
    <p:sldId id="451" r:id="rId42"/>
    <p:sldId id="452" r:id="rId43"/>
    <p:sldId id="402" r:id="rId44"/>
    <p:sldId id="407" r:id="rId45"/>
    <p:sldId id="453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54" r:id="rId72"/>
    <p:sldId id="437" r:id="rId73"/>
    <p:sldId id="443" r:id="rId74"/>
    <p:sldId id="444" r:id="rId75"/>
    <p:sldId id="445" r:id="rId76"/>
    <p:sldId id="446" r:id="rId77"/>
    <p:sldId id="438" r:id="rId78"/>
    <p:sldId id="267" r:id="rId79"/>
    <p:sldId id="288" r:id="rId8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15AEB12-B69D-4E22-BE9E-EB132A01B1D0}">
  <a:tblStyle styleId="{215AEB12-B69D-4E22-BE9E-EB132A01B1D0}" styleName="Table_0"/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0" autoAdjust="0"/>
    <p:restoredTop sz="88594" autoAdjust="0"/>
  </p:normalViewPr>
  <p:slideViewPr>
    <p:cSldViewPr snapToGrid="0" snapToObjects="1">
      <p:cViewPr>
        <p:scale>
          <a:sx n="105" d="100"/>
          <a:sy n="105" d="100"/>
        </p:scale>
        <p:origin x="-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A8814-AC3B-7F48-8F5E-98A59458B2F1}" type="datetimeFigureOut">
              <a:rPr lang="en-US" smtClean="0"/>
              <a:t>3/17/15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3A0F3-7394-CF43-BDC2-22B67C3E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3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963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www.datastax.com/resources/tutorials/cassandra-overview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en.wikipedia.org/wiki/Graph_theory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en.wikipedia.org/wiki/Time_series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Examples: </a:t>
            </a:r>
            <a:r>
              <a:rPr lang="en-US" dirty="0" smtClean="0">
                <a:hlinkClick r:id="rId3"/>
              </a:rPr>
              <a:t>Cassandra</a:t>
            </a:r>
            <a:r>
              <a:rPr lang="en-US" dirty="0" smtClean="0"/>
              <a:t>, </a:t>
            </a:r>
            <a:r>
              <a:rPr lang="en-US" dirty="0" err="1" smtClean="0"/>
              <a:t>DyanmoDB</a:t>
            </a:r>
            <a:r>
              <a:rPr lang="en-US" dirty="0" smtClean="0"/>
              <a:t>, Azure Table Storage (ATS), Riak, </a:t>
            </a:r>
            <a:r>
              <a:rPr lang="en-US" dirty="0" err="1" smtClean="0"/>
              <a:t>BerkeleyDB</a:t>
            </a:r>
            <a:r>
              <a:rPr lang="en-US" dirty="0" smtClean="0"/>
              <a:t>.</a:t>
            </a:r>
            <a:endParaRPr lang="en-US" sz="11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1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 and value, it saves the value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key, it returns the value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Does not care what the value is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Data modeling reversed – instead of model to view, start w view. 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Continuum – complexity of the query planner, </a:t>
            </a:r>
            <a:r>
              <a:rPr lang="en-US" sz="11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vs</a:t>
            </a: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scaling. YOU are the query planner.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CouchDB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instead of storing data in rows, these databases are designed for storing data tables as sections of columns of data, rather than as rows of data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Examples include: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BigTable</a:t>
            </a:r>
            <a:r>
              <a:rPr lang="en-US" dirty="0" smtClean="0"/>
              <a:t> and </a:t>
            </a:r>
            <a:r>
              <a:rPr lang="en-US" dirty="0" err="1" smtClean="0"/>
              <a:t>HyperTable</a:t>
            </a:r>
            <a:r>
              <a:rPr lang="en-US" dirty="0" smtClean="0"/>
              <a:t>. (also Cassandra)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Based on </a:t>
            </a:r>
            <a:r>
              <a:rPr lang="en-US" dirty="0" smtClean="0">
                <a:hlinkClick r:id="rId3"/>
              </a:rPr>
              <a:t>graph theory</a:t>
            </a:r>
            <a:r>
              <a:rPr lang="en-US" dirty="0" smtClean="0"/>
              <a:t>, these databases are designed for data whose relations are well represented as a graph and has elements which are interconnected, with an undetermined number of relations between them.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Examples include: Neo4J and Polyglot.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Examples: </a:t>
            </a:r>
            <a:r>
              <a:rPr lang="en-US" dirty="0" err="1" smtClean="0"/>
              <a:t>InfluxDB</a:t>
            </a:r>
            <a:r>
              <a:rPr lang="en-US" dirty="0" smtClean="0"/>
              <a:t>, </a:t>
            </a:r>
            <a:r>
              <a:rPr lang="en-US" dirty="0" err="1" smtClean="0"/>
              <a:t>OpenTSDB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optimized for handling </a:t>
            </a:r>
            <a:r>
              <a:rPr lang="en-US" dirty="0" smtClean="0">
                <a:hlinkClick r:id="rId3" tooltip="Time series"/>
              </a:rPr>
              <a:t>time series data</a:t>
            </a:r>
            <a:r>
              <a:rPr lang="en-US" dirty="0" smtClean="0"/>
              <a:t>, arrays of numbers indexed by time (a </a:t>
            </a:r>
            <a:r>
              <a:rPr lang="en-US" dirty="0" err="1" smtClean="0"/>
              <a:t>datetime</a:t>
            </a:r>
            <a:r>
              <a:rPr lang="en-US" dirty="0" smtClean="0"/>
              <a:t> or a </a:t>
            </a:r>
            <a:r>
              <a:rPr lang="en-US" dirty="0" err="1" smtClean="0"/>
              <a:t>datetime</a:t>
            </a:r>
            <a:r>
              <a:rPr lang="en-US" dirty="0" smtClean="0"/>
              <a:t> range).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A125394-8652-2D4F-8E5A-CB769CCA30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2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 and value, it saves the value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key, it returns the value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Does not care what the value is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Data modeling reversed – instead of model to view, start w view. 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Continuum – complexity of the query planner,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vs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scaling. YOU are the </a:t>
            </a:r>
            <a:r>
              <a:rPr lang="en-US" sz="1200" u="none" kern="1200" baseline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query planner.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No SPOF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No node is special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One binary, </a:t>
            </a:r>
            <a:r>
              <a:rPr lang="en-US" sz="1200" u="none" kern="1200" baseline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single application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All nodes accept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8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first 4 will take about ~35-40 minutes. We’ll then take an intermission to re-up on food and drink. Then the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heavy logic will be another 35 or so. </a:t>
            </a:r>
            <a:endParaRPr dirty="0"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through distribution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through replication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enabled by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Erlang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/OTP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masterless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Survives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Node failure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Network partition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Software 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3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Any node can serve client requests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fallbacks are used when nodes are down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Always accepts reads and writes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Even in failure states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Low latency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Per-request quorums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8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Easy to scale “Just Add</a:t>
            </a:r>
            <a:r>
              <a:rPr lang="en-US" baseline="0" dirty="0" smtClean="0"/>
              <a:t> a Machine”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Rolling restarts/upgrades – upgrade the OS or Riak with 0 downtime for the cluster as a whole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Lends itself well to config </a:t>
            </a:r>
            <a:r>
              <a:rPr lang="en-US" baseline="0" dirty="0" err="1" smtClean="0"/>
              <a:t>mgmt</a:t>
            </a:r>
            <a:r>
              <a:rPr lang="en-US" baseline="0" dirty="0" smtClean="0"/>
              <a:t> tools (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 / Puppet / Chef)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Monitoring/alerting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79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makes Riak unique</a:t>
            </a:r>
            <a:r>
              <a:rPr lang="en-US" baseline="0" dirty="0" smtClean="0"/>
              <a:t> is it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Handles massive data scale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Expands easily and scales for geographically disbursed locations reducing latency for end users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Highly available architecture enables any node to service read or write requests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Integration with Riak CS and Apache </a:t>
            </a:r>
            <a:r>
              <a:rPr lang="en-US" dirty="0" err="1" smtClean="0">
                <a:solidFill>
                  <a:schemeClr val="bg1"/>
                </a:solidFill>
                <a:latin typeface="Arial"/>
                <a:cs typeface="Arial"/>
              </a:rPr>
              <a:t>Solr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 provides multi-model support from a single platform</a:t>
            </a:r>
          </a:p>
          <a:p>
            <a:pPr marL="171450" indent="-171450">
              <a:buFont typeface="Arial"/>
              <a:buChar char="•"/>
            </a:pP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1E0F5B0-CF5A-5143-952F-96921E43CF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40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 </a:t>
            </a:r>
            <a:r>
              <a:rPr lang="en-US" dirty="0" err="1" smtClean="0"/>
              <a:t>rearchitecting</a:t>
            </a:r>
            <a:r>
              <a:rPr lang="en-US" baseline="0" dirty="0" smtClean="0"/>
              <a:t> the database (shards, replica sets,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 Schema-less:</a:t>
            </a:r>
            <a:r>
              <a:rPr lang="en-US" baseline="0" dirty="0" smtClean="0"/>
              <a:t> no updates to table structures, which also means: no required migration of all the previous records that were stored.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Combined the axis, we have this nice table with four quadrants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Scheduled + Static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every 10 minutes, write the log to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Riak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every night at 10pm, compile these reports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Predictable =&gt; easy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We can test and compute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We know what keys we want to read/write</a:t>
            </a:r>
          </a:p>
          <a:p>
            <a:pPr marL="0" indent="0">
              <a:buFontTx/>
              <a:buNone/>
            </a:pPr>
            <a:r>
              <a:rPr lang="en-US" dirty="0" smtClean="0"/>
              <a:t>OR</a:t>
            </a:r>
          </a:p>
          <a:p>
            <a:pPr marL="0" indent="0">
              <a:buFontTx/>
              <a:buNone/>
            </a:pPr>
            <a:r>
              <a:rPr lang="en-US" dirty="0" smtClean="0"/>
              <a:t>We know what data we want to extract (report)</a:t>
            </a:r>
          </a:p>
          <a:p>
            <a:pPr marL="0" indent="0">
              <a:buFontTx/>
              <a:buNone/>
            </a:pPr>
            <a:r>
              <a:rPr lang="en-US" dirty="0" smtClean="0"/>
              <a:t>OR</a:t>
            </a:r>
          </a:p>
          <a:p>
            <a:pPr marL="0" indent="0">
              <a:buFontTx/>
              <a:buNone/>
            </a:pPr>
            <a:r>
              <a:rPr lang="en-US" dirty="0" smtClean="0"/>
              <a:t>We know when to</a:t>
            </a:r>
            <a:r>
              <a:rPr lang="en-US" baseline="0" dirty="0" smtClean="0"/>
              <a:t> migrate 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web pages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cache data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No time to think, just fetch or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High availability and fault tolerance: easy to scale out for traffic burst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The query is different depending on runtime input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special reports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some triggered analysis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working on unknown set of records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any text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These have unbounded APIs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In practice, 2i and search also have unpredictable resource contention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We don’t know</a:t>
            </a:r>
            <a:r>
              <a:rPr lang="en-US" baseline="0" dirty="0" smtClean="0"/>
              <a:t> exactly what request the user or client is going to generate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Dynamic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Realtime</a:t>
            </a:r>
            <a:r>
              <a:rPr lang="en-US" baseline="0" dirty="0" smtClean="0"/>
              <a:t> analysis of data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Anything that internally has a query planner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SQL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Gremlin – graph interface</a:t>
            </a:r>
          </a:p>
          <a:p>
            <a:pPr marL="0" indent="0">
              <a:buFontTx/>
              <a:buNone/>
            </a:pPr>
            <a:r>
              <a:rPr lang="en-US" dirty="0" smtClean="0"/>
              <a:t>SAS?</a:t>
            </a:r>
          </a:p>
          <a:p>
            <a:pPr marL="0" indent="0">
              <a:buFontTx/>
              <a:buNone/>
            </a:pPr>
            <a:r>
              <a:rPr lang="en-US" dirty="0" smtClean="0"/>
              <a:t>Typically assisted by giving structure to the data – indices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What</a:t>
            </a:r>
            <a:r>
              <a:rPr lang="en-US" baseline="0" dirty="0" smtClean="0"/>
              <a:t> do we do when we have a 4</a:t>
            </a:r>
            <a:r>
              <a:rPr lang="en-US" baseline="30000" dirty="0" smtClean="0"/>
              <a:t>th</a:t>
            </a:r>
            <a:r>
              <a:rPr lang="en-US" baseline="0" dirty="0" smtClean="0"/>
              <a:t> quadrant use case?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blow your mind.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72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First thing we look for is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precalc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Industry isn’t used to this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Contrary to RDBMS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What if that doesn’t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sort of geo</a:t>
            </a:r>
            <a:r>
              <a:rPr lang="en-US" baseline="0" dirty="0" smtClean="0"/>
              <a:t> search</a:t>
            </a:r>
          </a:p>
          <a:p>
            <a:r>
              <a:rPr lang="en-US" baseline="0" dirty="0" smtClean="0"/>
              <a:t>Centroid analysis</a:t>
            </a:r>
          </a:p>
          <a:p>
            <a:r>
              <a:rPr lang="en-US" baseline="0" dirty="0" smtClean="0"/>
              <a:t>Create contract between cars and people</a:t>
            </a:r>
          </a:p>
          <a:p>
            <a:r>
              <a:rPr lang="en-US" baseline="0" dirty="0" smtClean="0"/>
              <a:t>Route analysis</a:t>
            </a:r>
          </a:p>
          <a:p>
            <a:r>
              <a:rPr lang="en-US" baseline="0" dirty="0" smtClean="0"/>
              <a:t>Time series data?</a:t>
            </a:r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A.k.a.</a:t>
            </a:r>
            <a:r>
              <a:rPr lang="en-US" baseline="0" dirty="0" smtClean="0"/>
              <a:t> “Now everything in your house will need security updates that you will ignore”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ANIMATION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gologo</a:t>
            </a:r>
            <a:r>
              <a:rPr lang="en-US" baseline="0" dirty="0" smtClean="0"/>
              <a:t> jumps in to talk about community-driven development. 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Profile. What do we know about our users?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commented Bryson Koehler, executive vice president and CIO, The Weather Company. </a:t>
            </a:r>
          </a:p>
          <a:p>
            <a:endParaRPr lang="en-US" dirty="0" smtClean="0"/>
          </a:p>
          <a:p>
            <a:r>
              <a:rPr lang="en-US" dirty="0" smtClean="0"/>
              <a:t>from: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basho.com</a:t>
            </a:r>
            <a:r>
              <a:rPr lang="en-US" baseline="0" dirty="0" smtClean="0"/>
              <a:t>/the-weather-company-deploys-basho-riak-for-next-generation-forecast-and-data-services-platform/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6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Flexibility: don't require a predefined schema (a.k.a. data model) that demands one way to manage data in columns and rows. This gets ever more difficult to change as the database grows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Scalability: runs on clusters. Traditional SQL</a:t>
            </a:r>
            <a:r>
              <a:rPr lang="en-US" baseline="0" dirty="0" smtClean="0"/>
              <a:t> architecture just not designed to scale like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3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8001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87E13"/>
              </a:buClr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257300" indent="-342900">
              <a:buFont typeface="Arial"/>
              <a:buChar char="•"/>
              <a:defRPr sz="20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573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4pPr>
            <a:lvl5pPr marL="21145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4572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87E13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content can go here and will resize based on how much text is placed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457200" indent="-457200">
              <a:buFont typeface="Arial"/>
              <a:buChar char="•"/>
              <a:defRPr sz="28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800100" indent="-342900">
              <a:buFont typeface="Arial"/>
              <a:buChar char="•"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257300" indent="-342900">
              <a:buFont typeface="Arial"/>
              <a:buChar char="•"/>
              <a:defRPr sz="20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573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4pPr>
            <a:lvl5pPr marL="21145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54062"/>
          </a:xfrm>
        </p:spPr>
        <p:txBody>
          <a:bodyPr anchor="t"/>
          <a:lstStyle>
            <a:lvl1pPr>
              <a:defRPr baseline="0">
                <a:solidFill>
                  <a:srgbClr val="70A1A7"/>
                </a:solidFill>
                <a:latin typeface="Montserrat-Bold"/>
                <a:cs typeface="Montserrat-Bold"/>
              </a:defRPr>
            </a:lvl1pPr>
          </a:lstStyle>
          <a:p>
            <a:r>
              <a:rPr lang="en-US" dirty="0" smtClean="0"/>
              <a:t>Place your header titles here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457200" y="850900"/>
            <a:ext cx="8229600" cy="5334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Place your subtitles here</a:t>
            </a:r>
            <a:endParaRPr lang="en-US" dirty="0"/>
          </a:p>
        </p:txBody>
      </p:sp>
      <p:pic>
        <p:nvPicPr>
          <p:cNvPr id="8" name="Picture 7" descr="basho_hor.png"/>
          <p:cNvPicPr>
            <a:picLocks noChangeAspect="1"/>
          </p:cNvPicPr>
          <p:nvPr userDrawn="1"/>
        </p:nvPicPr>
        <p:blipFill>
          <a:blip r:embed="rId3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31" y="6289886"/>
            <a:ext cx="1112402" cy="369138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DE54C165-50E6-3544-975F-E3C5BF6C3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162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30" y="1449138"/>
            <a:ext cx="6172405" cy="285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685354" y="2130848"/>
            <a:ext cx="7773292" cy="1470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marR="0" indent="-39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marR="0" indent="-7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marR="0" indent="-118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marR="0" indent="-312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1371824" y="3886646"/>
            <a:ext cx="6400353" cy="1752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marL="321457" marR="0" indent="-395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marL="642915" marR="0" indent="-791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marL="964372" marR="0" indent="-1187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marL="1285829" marR="0" indent="-312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marL="1607287" marR="0" indent="-70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marL="1928744" marR="0" indent="-1104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marL="2250201" marR="0" indent="-230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marL="2571659" marR="0" indent="-625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64" y="5565448"/>
            <a:ext cx="1791535" cy="5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680154" y="6236148"/>
            <a:ext cx="3421946" cy="615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ct val="25000"/>
              <a:buFont typeface="Open Sans"/>
              <a:buNone/>
            </a:pPr>
            <a:r>
              <a:rPr lang="en-US" sz="800" b="0" i="0" u="none" strike="noStrike" cap="none" baseline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This presentation includes information that is confidential and proprietary to Basho Technologies and should not be forwarded or distributed without Basho's prior written consent. © 2014. Basho Technologies, Inc.  All Rights Reserved.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800" b="0" i="0" u="none" strike="noStrike" cap="none" baseline="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647" y="1600646"/>
            <a:ext cx="8228706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647" y="1600646"/>
            <a:ext cx="4060775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4625578" y="1600646"/>
            <a:ext cx="4060775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647" y="274587"/>
            <a:ext cx="8228706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647" y="2174378"/>
            <a:ext cx="4039568" cy="3951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4555" y="1534791"/>
            <a:ext cx="4041798" cy="639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4555" y="2174378"/>
            <a:ext cx="4041798" cy="3951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647" y="273472"/>
            <a:ext cx="3008188" cy="1161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575223" y="273471"/>
            <a:ext cx="5111129" cy="5852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2"/>
          </p:nvPr>
        </p:nvSpPr>
        <p:spPr>
          <a:xfrm>
            <a:off x="457647" y="1435448"/>
            <a:ext cx="3008188" cy="4690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792634" y="4800823"/>
            <a:ext cx="5486177" cy="5670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1792634" y="612800"/>
            <a:ext cx="5486177" cy="4114354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792634" y="5367858"/>
            <a:ext cx="5486177" cy="80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 rot="5400000">
            <a:off x="2309440" y="-251146"/>
            <a:ext cx="4525119" cy="82287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 rot="5400000">
            <a:off x="5395205" y="2834618"/>
            <a:ext cx="4525119" cy="20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 rot="5400000">
            <a:off x="1227274" y="831019"/>
            <a:ext cx="4525119" cy="6064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49363"/>
            <a:ext cx="8229600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3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4038599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marR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48200" y="1257300"/>
            <a:ext cx="4038599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8229600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2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49363"/>
            <a:ext cx="40385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4648200" y="1249363"/>
            <a:ext cx="4038599" cy="487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Montserrat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54000" algn="l" rtl="0">
              <a:spcBef>
                <a:spcPts val="640"/>
              </a:spcBef>
              <a:buClr>
                <a:srgbClr val="F87E13"/>
              </a:buClr>
              <a:buFont typeface="Arial"/>
              <a:buChar char="•"/>
              <a:defRPr/>
            </a:lvl1pPr>
            <a:lvl2pPr marL="914400" marR="0" indent="-279400" algn="l" rtl="0">
              <a:spcBef>
                <a:spcPts val="560"/>
              </a:spcBef>
              <a:buClr>
                <a:srgbClr val="F87E13"/>
              </a:buClr>
              <a:buFont typeface="Arial"/>
              <a:buChar char="•"/>
              <a:defRPr/>
            </a:lvl2pPr>
            <a:lvl3pPr marL="1257300" marR="0" indent="-190500" algn="l" rtl="0">
              <a:spcBef>
                <a:spcPts val="480"/>
              </a:spcBef>
              <a:buClr>
                <a:srgbClr val="F87E13"/>
              </a:buClr>
              <a:buFont typeface="Arial"/>
              <a:buChar char="•"/>
              <a:defRPr/>
            </a:lvl3pPr>
            <a:lvl4pPr marL="1714500" marR="0" indent="-215900" algn="l" rtl="0">
              <a:spcBef>
                <a:spcPts val="400"/>
              </a:spcBef>
              <a:buClr>
                <a:srgbClr val="F87E13"/>
              </a:buClr>
              <a:buFont typeface="Arial"/>
              <a:buChar char="•"/>
              <a:defRPr/>
            </a:lvl4pPr>
            <a:lvl5pPr marL="2171700" marR="0" indent="-215900" algn="l" rtl="0">
              <a:spcBef>
                <a:spcPts val="400"/>
              </a:spcBef>
              <a:buClr>
                <a:srgbClr val="F87E13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87" r:id="rId11"/>
    <p:sldLayoutId id="2147483688" r:id="rId1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marR="0" indent="-39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marR="0" indent="-7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marR="0" indent="-118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marR="0" indent="-312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127.0.0.1:8098/buckets/capitals/keys/usa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134052" y="4398099"/>
            <a:ext cx="8432799" cy="906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2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-US" sz="2400" b="1" i="0" u="none" strike="noStrike" cap="none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/15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2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Dmitri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" name="Shape 196"/>
          <p:cNvGrpSpPr/>
          <p:nvPr/>
        </p:nvGrpSpPr>
        <p:grpSpPr>
          <a:xfrm>
            <a:off x="134052" y="482600"/>
            <a:ext cx="6602188" cy="2792061"/>
            <a:chOff x="616652" y="1193800"/>
            <a:chExt cx="6602188" cy="2792061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652" y="1193800"/>
              <a:ext cx="6602188" cy="279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 rot="20828687">
              <a:off x="1226880" y="1825850"/>
              <a:ext cx="3960200" cy="84638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3600" b="1" i="0" u="none" strike="noStrike" cap="none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CODING WITH</a:t>
              </a:r>
              <a:endParaRPr lang="en-US" sz="3600" b="1" i="0" u="none" strike="noStrike" cap="none" baseline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Shape 199"/>
            <p:cNvSpPr txBox="1"/>
            <p:nvPr/>
          </p:nvSpPr>
          <p:spPr>
            <a:xfrm rot="20828687">
              <a:off x="2975583" y="2667863"/>
              <a:ext cx="3233777" cy="6924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500" b="0" i="0" u="none" strike="noStrike" cap="none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&amp; RIAK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34052" y="3277308"/>
            <a:ext cx="43532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25000"/>
            </a:pPr>
            <a:r>
              <a:rPr lang="en-US" sz="2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journey from</a:t>
            </a:r>
          </a:p>
          <a:p>
            <a:pPr>
              <a:buSzPct val="25000"/>
            </a:pPr>
            <a:r>
              <a:rPr lang="en-US" sz="2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prototype to production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8-28-2012_Choose_Your_Weapon_T_SHIRT_det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1" b="21317"/>
          <a:stretch/>
        </p:blipFill>
        <p:spPr>
          <a:xfrm>
            <a:off x="584200" y="2201333"/>
            <a:ext cx="8102600" cy="2929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57742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accent3"/>
                </a:solidFill>
                <a:latin typeface="Montserrat-Bold"/>
                <a:cs typeface="Montserrat-Bold"/>
              </a:rPr>
              <a:t>NoSQL</a:t>
            </a:r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 Types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Key/Value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5" name="Picture 4" descr="SQL-vs.-NoSQ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" y="1642533"/>
            <a:ext cx="9127067" cy="521546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557742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Relation </a:t>
            </a:r>
            <a:r>
              <a:rPr lang="en-US" sz="6600" dirty="0" err="1" smtClean="0">
                <a:solidFill>
                  <a:schemeClr val="accent3"/>
                </a:solidFill>
                <a:latin typeface="Montserrat-Bold"/>
                <a:cs typeface="Montserrat-Bold"/>
              </a:rPr>
              <a:t>vs</a:t>
            </a:r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 Doc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Wide Column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Graph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Time Series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499331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Caches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557742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{Special Type}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  <p:pic>
        <p:nvPicPr>
          <p:cNvPr id="4" name="Picture 3" descr="467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4171838"/>
            <a:ext cx="3505199" cy="1170902"/>
          </a:xfrm>
          <a:prstGeom prst="rect">
            <a:avLst/>
          </a:prstGeom>
        </p:spPr>
      </p:pic>
      <p:pic>
        <p:nvPicPr>
          <p:cNvPr id="5" name="Picture 4" descr="mEMCACHED-540x27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52" y1="73897" x2="73056" y2="7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3" y="3838103"/>
            <a:ext cx="4146957" cy="20888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36629" y="3775037"/>
            <a:ext cx="3652445" cy="1439271"/>
          </a:xfrm>
          <a:prstGeom prst="rect">
            <a:avLst/>
          </a:prstGeom>
          <a:solidFill>
            <a:schemeClr val="bg1"/>
          </a:solidFill>
          <a:ln cap="rnd">
            <a:solidFill>
              <a:srgbClr val="FE9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87E13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9217" y="3760096"/>
            <a:ext cx="3652445" cy="1439271"/>
          </a:xfrm>
          <a:prstGeom prst="rect">
            <a:avLst/>
          </a:prstGeom>
          <a:solidFill>
            <a:schemeClr val="bg1"/>
          </a:solidFill>
          <a:ln cap="rnd">
            <a:solidFill>
              <a:srgbClr val="FE9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87E13"/>
              </a:solidFill>
              <a:latin typeface="Arial"/>
              <a:cs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pPr marL="0" indent="0" algn="ctr">
              <a:buClr>
                <a:schemeClr val="accent4"/>
              </a:buClr>
              <a:buNone/>
            </a:pPr>
            <a:r>
              <a:rPr lang="en-US" dirty="0">
                <a:latin typeface="Arial"/>
                <a:cs typeface="Arial"/>
              </a:rPr>
              <a:t>	</a:t>
            </a:r>
          </a:p>
        </p:txBody>
      </p:sp>
      <p:sp>
        <p:nvSpPr>
          <p:cNvPr id="2" name="Subtitle 1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>
            <a:norm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68745" y="247751"/>
            <a:ext cx="8229600" cy="754062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Open Sans"/>
                <a:cs typeface="Open Sans"/>
              </a:rPr>
              <a:t>BASHO DEVELOPS</a:t>
            </a:r>
            <a:endParaRPr lang="en-US" sz="72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20" name="Picture 19" descr="riak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8" y="2130126"/>
            <a:ext cx="3195819" cy="983824"/>
          </a:xfrm>
          <a:prstGeom prst="rect">
            <a:avLst/>
          </a:prstGeom>
        </p:spPr>
      </p:pic>
      <p:pic>
        <p:nvPicPr>
          <p:cNvPr id="21" name="Picture 20" descr="riak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44" y="2063373"/>
            <a:ext cx="3216665" cy="160507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80253" y="4071904"/>
            <a:ext cx="31528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 smtClean="0">
                <a:solidFill>
                  <a:srgbClr val="333333"/>
                </a:solidFill>
                <a:latin typeface="Arial"/>
                <a:cs typeface="Arial"/>
              </a:rPr>
              <a:t>Open Source</a:t>
            </a:r>
          </a:p>
          <a:p>
            <a:pPr algn="ctr">
              <a:spcBef>
                <a:spcPts val="1200"/>
              </a:spcBef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Arial"/>
              </a:rPr>
              <a:t>Distributed NoSQL Database</a:t>
            </a:r>
            <a:endParaRPr lang="en-US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48592" y="4086845"/>
            <a:ext cx="31528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 smtClean="0">
                <a:solidFill>
                  <a:srgbClr val="333333"/>
                </a:solidFill>
                <a:latin typeface="Arial"/>
                <a:cs typeface="Arial"/>
              </a:rPr>
              <a:t>Commercial</a:t>
            </a:r>
          </a:p>
          <a:p>
            <a:pPr algn="ctr">
              <a:spcBef>
                <a:spcPts val="1200"/>
              </a:spcBef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Arial"/>
              </a:rPr>
              <a:t>Distributed NoSQL Database</a:t>
            </a:r>
          </a:p>
        </p:txBody>
      </p:sp>
      <p:cxnSp>
        <p:nvCxnSpPr>
          <p:cNvPr id="16" name="Shape 217"/>
          <p:cNvCxnSpPr/>
          <p:nvPr/>
        </p:nvCxnSpPr>
        <p:spPr>
          <a:xfrm>
            <a:off x="4583545" y="2694692"/>
            <a:ext cx="0" cy="3476929"/>
          </a:xfrm>
          <a:prstGeom prst="straightConnector1">
            <a:avLst/>
          </a:prstGeom>
          <a:noFill/>
          <a:ln w="9525" cap="flat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2386394" y="941060"/>
            <a:ext cx="4394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DISTRIBUTED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Key =&gt; Value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6600" b="0" i="0" u="none" strike="noStrike" cap="none" baseline="0">
                <a:solidFill>
                  <a:srgbClr val="000000"/>
                </a:solidFill>
                <a:latin typeface="Franklin Gothic Medium"/>
                <a:ea typeface="Arial"/>
                <a:cs typeface="Franklin Gothic Medium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err="1" smtClean="0">
                <a:solidFill>
                  <a:srgbClr val="FFFFFF"/>
                </a:solidFill>
                <a:latin typeface="Montserrat-Bold"/>
                <a:cs typeface="Montserrat-Bold"/>
              </a:rPr>
              <a:t>Masterless</a:t>
            </a:r>
            <a:endParaRPr lang="en-US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394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2811525" y="367746"/>
            <a:ext cx="3432014" cy="1527099"/>
            <a:chOff x="2811525" y="2653746"/>
            <a:chExt cx="3432014" cy="1527099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Shape 208"/>
            <p:cNvSpPr txBox="1"/>
            <p:nvPr/>
          </p:nvSpPr>
          <p:spPr>
            <a:xfrm rot="20828687">
              <a:off x="3665498" y="3042377"/>
              <a:ext cx="17212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b="0" i="0" u="none" strike="noStrike" cap="none" baseline="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Agenda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35126" y="2489699"/>
            <a:ext cx="5184812" cy="3596521"/>
            <a:chOff x="1695187" y="2489699"/>
            <a:chExt cx="5184812" cy="3596521"/>
          </a:xfrm>
        </p:grpSpPr>
        <p:sp>
          <p:nvSpPr>
            <p:cNvPr id="204" name="Shape 204"/>
            <p:cNvSpPr txBox="1"/>
            <p:nvPr/>
          </p:nvSpPr>
          <p:spPr>
            <a:xfrm>
              <a:off x="2230031" y="2489700"/>
              <a:ext cx="4204058" cy="308821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en-US" sz="32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NoSQL World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What’s </a:t>
              </a:r>
              <a:r>
                <a:rPr lang="en-US" sz="32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Riak</a:t>
              </a:r>
              <a:endParaRPr lang="en-US" sz="32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200" b="1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Scaling Up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200" b="1" i="0" u="none" strike="noStrike" cap="none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Prototyping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</a:t>
              </a: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 K/V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</a:t>
              </a: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 Riak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endParaRPr lang="en-US" sz="3200" b="1" i="0" u="none" strike="noStrike" cap="none" baseline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5" name="Shape 2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5187" y="2489700"/>
              <a:ext cx="876399" cy="359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2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003600" y="2489699"/>
              <a:ext cx="876399" cy="3596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Fault Tolerant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Highly Available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Queries &amp; Search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4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Ops-friendly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45418" y="2820288"/>
            <a:ext cx="2049811" cy="3093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Scalability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Low-Latency 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Availability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Fault-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Tolerance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Operational Simplicity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Multi-Model </a:t>
            </a:r>
          </a:p>
        </p:txBody>
      </p:sp>
      <p:pic>
        <p:nvPicPr>
          <p:cNvPr id="13" name="Picture 12" descr="s4_ri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30" y="3644124"/>
            <a:ext cx="1533950" cy="762775"/>
          </a:xfrm>
          <a:prstGeom prst="rect">
            <a:avLst/>
          </a:prstGeom>
        </p:spPr>
      </p:pic>
      <p:pic>
        <p:nvPicPr>
          <p:cNvPr id="14" name="Picture 13" descr="s4_riask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380" y="2396962"/>
            <a:ext cx="876399" cy="3229137"/>
          </a:xfrm>
          <a:prstGeom prst="rect">
            <a:avLst/>
          </a:prstGeom>
        </p:spPr>
      </p:pic>
      <p:pic>
        <p:nvPicPr>
          <p:cNvPr id="29" name="Picture 28" descr="s5_quest.png"/>
          <p:cNvPicPr>
            <a:picLocks noChangeAspect="1"/>
          </p:cNvPicPr>
          <p:nvPr/>
        </p:nvPicPr>
        <p:blipFill>
          <a:blip r:embed="rId5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281" y="152401"/>
            <a:ext cx="1257299" cy="20689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08113" y="620161"/>
            <a:ext cx="32705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en Sans"/>
                <a:cs typeface="Open Sans"/>
              </a:rPr>
              <a:t>What makes </a:t>
            </a:r>
            <a:r>
              <a:rPr lang="en-US" sz="3200" dirty="0" err="1" smtClean="0">
                <a:solidFill>
                  <a:schemeClr val="bg1"/>
                </a:solidFill>
                <a:latin typeface="Open Sans"/>
                <a:cs typeface="Open Sans"/>
              </a:rPr>
              <a:t>Riak</a:t>
            </a:r>
            <a:endParaRPr lang="en-US" sz="32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03794" y="1173493"/>
            <a:ext cx="11734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8981D"/>
                </a:solidFill>
                <a:latin typeface="Open Sans"/>
                <a:cs typeface="Open Sans"/>
              </a:rPr>
              <a:t>unique</a:t>
            </a:r>
            <a:endParaRPr lang="en-US" sz="2800" dirty="0">
              <a:solidFill>
                <a:srgbClr val="F8981D"/>
              </a:solidFill>
              <a:latin typeface="Open Sans"/>
              <a:cs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7208" y="2396963"/>
            <a:ext cx="4326801" cy="3259902"/>
            <a:chOff x="4657208" y="2396963"/>
            <a:chExt cx="4326801" cy="3259902"/>
          </a:xfrm>
        </p:grpSpPr>
        <p:sp>
          <p:nvSpPr>
            <p:cNvPr id="10" name="TextBox 9"/>
            <p:cNvSpPr txBox="1"/>
            <p:nvPr/>
          </p:nvSpPr>
          <p:spPr>
            <a:xfrm>
              <a:off x="7268415" y="3135662"/>
              <a:ext cx="1715594" cy="2521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Multi- Datacenter Replication </a:t>
              </a:r>
            </a:p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SNMP &amp; JMX monitoring</a:t>
              </a:r>
              <a:endParaRPr lang="en-US" dirty="0" smtClean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24x7 Customer Support</a:t>
              </a:r>
            </a:p>
            <a:p>
              <a:pPr>
                <a:lnSpc>
                  <a:spcPct val="150000"/>
                </a:lnSpc>
                <a:spcAft>
                  <a:spcPts val="2400"/>
                </a:spcAft>
              </a:pPr>
              <a:endParaRPr lang="en-US" dirty="0" smtClean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riak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08" y="3644124"/>
              <a:ext cx="1528644" cy="762775"/>
            </a:xfrm>
            <a:prstGeom prst="rect">
              <a:avLst/>
            </a:prstGeom>
          </p:spPr>
        </p:pic>
        <p:sp>
          <p:nvSpPr>
            <p:cNvPr id="3" name="Plus 2"/>
            <p:cNvSpPr/>
            <p:nvPr/>
          </p:nvSpPr>
          <p:spPr>
            <a:xfrm>
              <a:off x="7793578" y="2396963"/>
              <a:ext cx="582343" cy="586302"/>
            </a:xfrm>
            <a:prstGeom prst="mathPlus">
              <a:avLst/>
            </a:prstGeom>
            <a:solidFill>
              <a:srgbClr val="F898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4_riask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8545" y="2396963"/>
              <a:ext cx="876399" cy="3229137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So, </a:t>
            </a:r>
            <a:r>
              <a:rPr lang="en-US" sz="6600" dirty="0" err="1" smtClean="0">
                <a:solidFill>
                  <a:srgbClr val="FFFFFF"/>
                </a:solidFill>
                <a:latin typeface="Montserrat-Bold"/>
                <a:cs typeface="Montserrat-Bold"/>
              </a:rPr>
              <a:t>NoSQL</a:t>
            </a:r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…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83157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8666" y="2455333"/>
            <a:ext cx="235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 WHY SHOULD I CARE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Why use </a:t>
            </a:r>
            <a:r>
              <a:rPr lang="en-US" dirty="0" err="1" smtClean="0">
                <a:solidFill>
                  <a:srgbClr val="FFFFFF"/>
                </a:solidFill>
              </a:rPr>
              <a:t>riak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7c0888c8218b9ba6e6b796a645ad5e6d019c6f9db39a6928ea4083009ac6dda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186940"/>
            <a:ext cx="793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2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692992" y="2670679"/>
            <a:ext cx="3860208" cy="1527099"/>
            <a:chOff x="2811525" y="2653746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248279" y="3057747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712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why you should care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48002" y="3551242"/>
            <a:ext cx="5757332" cy="1095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000" b="1" cap="all" dirty="0" smtClean="0">
                <a:solidFill>
                  <a:schemeClr val="bg1"/>
                </a:solidFill>
                <a:latin typeface="Open Sans"/>
                <a:cs typeface="Open Sans"/>
              </a:rPr>
              <a:t>Fear Success</a:t>
            </a:r>
          </a:p>
          <a:p>
            <a:r>
              <a:rPr lang="en-US" sz="9200" cap="all" dirty="0">
                <a:solidFill>
                  <a:schemeClr val="bg1"/>
                </a:solidFill>
                <a:latin typeface="Open Sans"/>
                <a:cs typeface="Open Sans"/>
              </a:rPr>
              <a:t>n</a:t>
            </a:r>
            <a:r>
              <a:rPr lang="en-US" sz="9200" cap="all" dirty="0" smtClean="0">
                <a:solidFill>
                  <a:schemeClr val="bg1"/>
                </a:solidFill>
                <a:latin typeface="Open Sans"/>
                <a:cs typeface="Open Sans"/>
              </a:rPr>
              <a:t>o more</a:t>
            </a:r>
            <a:endParaRPr lang="en-US" sz="9200" cap="all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pic>
        <p:nvPicPr>
          <p:cNvPr id="12" name="Picture 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5937"/>
            <a:ext cx="22098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89" y="3103298"/>
            <a:ext cx="156527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4261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V="1">
            <a:off x="8094133" y="3488267"/>
            <a:ext cx="0" cy="1818745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2306897" y="3488267"/>
            <a:ext cx="5584036" cy="260880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54497" y="5307012"/>
            <a:ext cx="5736436" cy="280988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why you should care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4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5937"/>
            <a:ext cx="22098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89" y="3103298"/>
            <a:ext cx="156527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8273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Why NoSQL?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 one to many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3052763"/>
            <a:ext cx="8229600" cy="752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From </a:t>
            </a:r>
            <a:r>
              <a:rPr lang="en-US" sz="4800" b="1" dirty="0" smtClean="0">
                <a:solidFill>
                  <a:schemeClr val="bg1"/>
                </a:solidFill>
              </a:rPr>
              <a:t>laptop</a:t>
            </a:r>
            <a:r>
              <a:rPr lang="en-US" sz="4800" dirty="0" smtClean="0">
                <a:solidFill>
                  <a:schemeClr val="bg1"/>
                </a:solidFill>
              </a:rPr>
              <a:t> to </a:t>
            </a:r>
            <a:r>
              <a:rPr lang="en-US" sz="4800" b="1" dirty="0" smtClean="0">
                <a:solidFill>
                  <a:schemeClr val="bg1"/>
                </a:solidFill>
              </a:rPr>
              <a:t>cluster</a:t>
            </a:r>
            <a:r>
              <a:rPr lang="en-US" sz="4800" dirty="0" smtClean="0">
                <a:solidFill>
                  <a:schemeClr val="bg1"/>
                </a:solidFill>
              </a:rPr>
              <a:t> without changing settings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182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 one to many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3052763"/>
            <a:ext cx="8229600" cy="752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From </a:t>
            </a:r>
            <a:r>
              <a:rPr lang="en-US" sz="4800" b="1" dirty="0" smtClean="0">
                <a:solidFill>
                  <a:schemeClr val="bg1"/>
                </a:solidFill>
              </a:rPr>
              <a:t>laptop</a:t>
            </a:r>
            <a:r>
              <a:rPr lang="en-US" sz="4800" dirty="0" smtClean="0">
                <a:solidFill>
                  <a:schemeClr val="bg1"/>
                </a:solidFill>
              </a:rPr>
              <a:t> to </a:t>
            </a:r>
            <a:r>
              <a:rPr lang="en-US" sz="4800" b="1" dirty="0" smtClean="0">
                <a:solidFill>
                  <a:schemeClr val="bg1"/>
                </a:solidFill>
              </a:rPr>
              <a:t>cluster</a:t>
            </a:r>
            <a:r>
              <a:rPr lang="en-US" sz="4800" dirty="0" smtClean="0">
                <a:solidFill>
                  <a:schemeClr val="bg1"/>
                </a:solidFill>
              </a:rPr>
              <a:t> without changing </a:t>
            </a:r>
            <a:r>
              <a:rPr lang="en-US" sz="4800" strike="sngStrike" dirty="0" smtClean="0">
                <a:solidFill>
                  <a:schemeClr val="bg1"/>
                </a:solidFill>
              </a:rPr>
              <a:t>settings</a:t>
            </a:r>
            <a:endParaRPr lang="en-US" sz="4800" strike="sngStrike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2195" y="4199468"/>
            <a:ext cx="2643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3"/>
                </a:solidFill>
              </a:rPr>
              <a:t>^</a:t>
            </a:r>
            <a:r>
              <a:rPr lang="en-US" sz="6000" dirty="0" smtClean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c</a:t>
            </a:r>
            <a:r>
              <a:rPr lang="en-US" sz="6000" b="1" dirty="0" smtClean="0">
                <a:solidFill>
                  <a:schemeClr val="bg1"/>
                </a:solidFill>
              </a:rPr>
              <a:t>ode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55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hape 215"/>
          <p:cNvCxnSpPr/>
          <p:nvPr/>
        </p:nvCxnSpPr>
        <p:spPr>
          <a:xfrm>
            <a:off x="964669" y="2951947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 txBox="1"/>
          <p:nvPr/>
        </p:nvSpPr>
        <p:spPr>
          <a:xfrm>
            <a:off x="1743705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here’s where it gets.. easy?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046426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215"/>
          <p:cNvCxnSpPr/>
          <p:nvPr/>
        </p:nvCxnSpPr>
        <p:spPr>
          <a:xfrm>
            <a:off x="964670" y="5074502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964669" y="3157990"/>
            <a:ext cx="71966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dev2/bin/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dev1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@127.0.0.1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$ 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dev3/bin/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dev1@127.0.0.1</a:t>
            </a:r>
          </a:p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dev4/bin/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dev1@127.0.0.1</a:t>
            </a:r>
          </a:p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dev5/bin/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dev1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@127.0.0.1</a:t>
            </a:r>
          </a:p>
          <a:p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1223" y="2333305"/>
            <a:ext cx="42152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Just add a machine</a:t>
            </a:r>
            <a:endParaRPr lang="en-US" sz="32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5014136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692992" y="2670679"/>
            <a:ext cx="3860208" cy="1527099"/>
            <a:chOff x="2811525" y="2653746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248279" y="3057747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Prototyping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2094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253066" y="1127626"/>
            <a:ext cx="697653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</a:t>
            </a:r>
            <a:r>
              <a:rPr lang="en-US" sz="36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Riak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makes it easier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hape 214"/>
          <p:cNvCxnSpPr/>
          <p:nvPr/>
        </p:nvCxnSpPr>
        <p:spPr>
          <a:xfrm>
            <a:off x="905002" y="2295429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hape 218"/>
          <p:cNvSpPr txBox="1"/>
          <p:nvPr/>
        </p:nvSpPr>
        <p:spPr>
          <a:xfrm>
            <a:off x="957125" y="2560037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Schema-less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{no updates to table structure}</a:t>
            </a:r>
          </a:p>
        </p:txBody>
      </p:sp>
      <p:cxnSp>
        <p:nvCxnSpPr>
          <p:cNvPr id="7" name="Shape 214"/>
          <p:cNvCxnSpPr/>
          <p:nvPr/>
        </p:nvCxnSpPr>
        <p:spPr>
          <a:xfrm>
            <a:off x="852878" y="3246330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218"/>
          <p:cNvSpPr txBox="1"/>
          <p:nvPr/>
        </p:nvSpPr>
        <p:spPr>
          <a:xfrm>
            <a:off x="660395" y="3470892"/>
            <a:ext cx="76858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Store anything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{text, images, 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binaries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</p:txBody>
      </p:sp>
      <p:cxnSp>
        <p:nvCxnSpPr>
          <p:cNvPr id="9" name="Shape 214"/>
          <p:cNvCxnSpPr/>
          <p:nvPr/>
        </p:nvCxnSpPr>
        <p:spPr>
          <a:xfrm>
            <a:off x="905002" y="4279542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218"/>
          <p:cNvSpPr txBox="1"/>
          <p:nvPr/>
        </p:nvSpPr>
        <p:spPr>
          <a:xfrm>
            <a:off x="957125" y="4434865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Scaling for free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{no rewrites}</a:t>
            </a:r>
          </a:p>
        </p:txBody>
      </p:sp>
      <p:cxnSp>
        <p:nvCxnSpPr>
          <p:cNvPr id="11" name="Shape 214"/>
          <p:cNvCxnSpPr/>
          <p:nvPr/>
        </p:nvCxnSpPr>
        <p:spPr>
          <a:xfrm>
            <a:off x="905002" y="5230445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218"/>
          <p:cNvSpPr txBox="1"/>
          <p:nvPr/>
        </p:nvSpPr>
        <p:spPr>
          <a:xfrm>
            <a:off x="815553" y="5339967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Solr</a:t>
            </a:r>
            <a:r>
              <a:rPr lang="en-US" sz="2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Full text search, geospatial, </a:t>
            </a:r>
            <a:r>
              <a:rPr lang="en-US" sz="2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endParaRPr lang="en-US"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7733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015067" y="1127626"/>
            <a:ext cx="4978400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Getting going locally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Vagra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5061186"/>
            <a:ext cx="965854" cy="1177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796" y="5712665"/>
            <a:ext cx="20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nsible_circleA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71" y="2421462"/>
            <a:ext cx="1422400" cy="1422400"/>
          </a:xfrm>
          <a:prstGeom prst="rect">
            <a:avLst/>
          </a:prstGeom>
        </p:spPr>
      </p:pic>
      <p:pic>
        <p:nvPicPr>
          <p:cNvPr id="7" name="Picture 6" descr="Chef_Mark_Re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4" y="2480725"/>
            <a:ext cx="1406746" cy="1388536"/>
          </a:xfrm>
          <a:prstGeom prst="rect">
            <a:avLst/>
          </a:prstGeom>
        </p:spPr>
      </p:pic>
      <p:pic>
        <p:nvPicPr>
          <p:cNvPr id="8" name="Picture 7" descr="puppe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96" y="2539993"/>
            <a:ext cx="1633608" cy="16086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93334" y="4299782"/>
            <a:ext cx="60113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Ubuntu"/>
                <a:cs typeface="Ubuntu"/>
              </a:rPr>
              <a:t>$ apt-get install </a:t>
            </a:r>
            <a:r>
              <a:rPr lang="en-US" sz="2000" dirty="0" err="1" smtClean="0">
                <a:solidFill>
                  <a:srgbClr val="FFFFFF"/>
                </a:solidFill>
                <a:latin typeface="Ubuntu"/>
                <a:cs typeface="Ubuntu"/>
              </a:rPr>
              <a:t>riak</a:t>
            </a:r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      ( Ubuntu, custom apt repo)</a:t>
            </a:r>
          </a:p>
          <a:p>
            <a:r>
              <a:rPr lang="en-US" sz="2000" b="1" i="1" dirty="0" smtClean="0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$ brew </a:t>
            </a:r>
            <a:r>
              <a:rPr lang="en-US" sz="2000" dirty="0">
                <a:solidFill>
                  <a:srgbClr val="FFFFFF"/>
                </a:solidFill>
                <a:latin typeface="Ubuntu"/>
                <a:cs typeface="Ubuntu"/>
              </a:rPr>
              <a:t>install </a:t>
            </a:r>
            <a:r>
              <a:rPr lang="en-US" sz="2000" dirty="0" err="1" smtClean="0">
                <a:solidFill>
                  <a:srgbClr val="FFFFFF"/>
                </a:solidFill>
                <a:latin typeface="Ubuntu"/>
                <a:cs typeface="Ubuntu"/>
              </a:rPr>
              <a:t>riak</a:t>
            </a:r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          ( Mac OS X )</a:t>
            </a:r>
            <a:endParaRPr lang="en-US" sz="2000"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lang="en-US" sz="20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25710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5287515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90" y="461122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76" y="3404409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2" y="5140698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" name="Shape 221"/>
          <p:cNvSpPr txBox="1"/>
          <p:nvPr/>
        </p:nvSpPr>
        <p:spPr>
          <a:xfrm>
            <a:off x="2864939" y="1127626"/>
            <a:ext cx="3403966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Getting going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Shape 221"/>
          <p:cNvSpPr txBox="1"/>
          <p:nvPr/>
        </p:nvSpPr>
        <p:spPr>
          <a:xfrm>
            <a:off x="1095396" y="3767128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=&gt;</a:t>
            </a:r>
            <a:endParaRPr lang="en-US" sz="7200" b="1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Picture 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4" y="3543566"/>
            <a:ext cx="1414933" cy="15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hape 221"/>
          <p:cNvSpPr txBox="1"/>
          <p:nvPr/>
        </p:nvSpPr>
        <p:spPr>
          <a:xfrm>
            <a:off x="-318873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30" y="2909997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31" y="4507757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99" y="3258266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405510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2772524"/>
            <a:ext cx="1431925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Shape 221"/>
          <p:cNvSpPr txBox="1"/>
          <p:nvPr/>
        </p:nvSpPr>
        <p:spPr>
          <a:xfrm>
            <a:off x="4555089" y="3767128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=&gt;</a:t>
            </a:r>
            <a:endParaRPr lang="en-US" sz="7200" b="1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Shape 221"/>
          <p:cNvSpPr txBox="1"/>
          <p:nvPr/>
        </p:nvSpPr>
        <p:spPr>
          <a:xfrm>
            <a:off x="2864939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Test/</a:t>
            </a:r>
            <a:r>
              <a:rPr lang="en-US" sz="36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Dev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Shape 221"/>
          <p:cNvSpPr txBox="1"/>
          <p:nvPr/>
        </p:nvSpPr>
        <p:spPr>
          <a:xfrm>
            <a:off x="6527064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8925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855993" y="2665451"/>
            <a:ext cx="3432014" cy="1527099"/>
            <a:chOff x="2811525" y="452413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452413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729758" y="854155"/>
              <a:ext cx="15986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</a:t>
              </a:r>
              <a:r>
                <a:rPr lang="en-US" sz="3400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Dev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1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1867" y="3042273"/>
            <a:ext cx="5678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But First… Intermission</a:t>
            </a:r>
            <a:endParaRPr lang="en-US" sz="3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90591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811525" y="96820"/>
            <a:ext cx="3432014" cy="1527099"/>
            <a:chOff x="2811525" y="452413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452413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729758" y="854155"/>
              <a:ext cx="15986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</a:t>
              </a:r>
              <a:r>
                <a:rPr lang="en-US" sz="3400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Dev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4849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9" y="1809990"/>
            <a:ext cx="8340257" cy="49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13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“Big Data”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724629"/>
            <a:ext cx="8229600" cy="752475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Upsides to K/V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0526" y="1859340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Simple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Schema-less</a:t>
            </a:r>
            <a:endParaRPr lang="en-US" sz="2400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Scales for free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931376" y="3907755"/>
            <a:ext cx="2534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ontserrat-Bold"/>
                <a:cs typeface="Montserrat-Bold"/>
              </a:rPr>
              <a:t>Downsides ?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683522" y="4838959"/>
            <a:ext cx="763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Well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4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-shock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354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1182" y="357080"/>
            <a:ext cx="1227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3"/>
                </a:solidFill>
              </a:rPr>
              <a:t>NoSQL</a:t>
            </a:r>
            <a:r>
              <a:rPr lang="en-US" sz="2400" b="1" dirty="0" smtClean="0">
                <a:solidFill>
                  <a:schemeClr val="accent3"/>
                </a:solidFill>
              </a:rPr>
              <a:t/>
            </a:r>
            <a:br>
              <a:rPr lang="en-US" sz="2400" b="1" dirty="0" smtClean="0">
                <a:solidFill>
                  <a:schemeClr val="accent3"/>
                </a:solidFill>
              </a:rPr>
            </a:br>
            <a:r>
              <a:rPr lang="en-US" sz="2400" b="1" dirty="0" smtClean="0">
                <a:solidFill>
                  <a:schemeClr val="accent3"/>
                </a:solidFill>
              </a:rPr>
              <a:t>   ^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5352" y="4950223"/>
            <a:ext cx="1752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8981D"/>
                </a:solidFill>
              </a:rPr>
              <a:t>Where’s my:</a:t>
            </a:r>
            <a:br>
              <a:rPr lang="en-US" sz="2000" b="1" dirty="0" smtClean="0">
                <a:solidFill>
                  <a:srgbClr val="F8981D"/>
                </a:solidFill>
              </a:rPr>
            </a:br>
            <a:r>
              <a:rPr lang="en-US" sz="2000" b="1" dirty="0" smtClean="0">
                <a:solidFill>
                  <a:srgbClr val="F8981D"/>
                </a:solidFill>
              </a:rPr>
              <a:t>Joins?</a:t>
            </a:r>
          </a:p>
          <a:p>
            <a:r>
              <a:rPr lang="en-US" sz="2000" b="1" dirty="0" smtClean="0">
                <a:solidFill>
                  <a:srgbClr val="F8981D"/>
                </a:solidFill>
              </a:rPr>
              <a:t>SELECT * ??</a:t>
            </a:r>
            <a:endParaRPr lang="en-US" sz="2000" b="1" dirty="0">
              <a:solidFill>
                <a:srgbClr val="F89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72" y="2044172"/>
            <a:ext cx="2832628" cy="2832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267" y="1786590"/>
            <a:ext cx="535093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Reads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&amp; </a:t>
            </a: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Writes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are familiar </a:t>
            </a:r>
            <a:b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</a:br>
            <a:endParaRPr lang="en-US" sz="4500" dirty="0" smtClean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pPr marL="285750" indent="-285750">
              <a:buFont typeface="Arial"/>
              <a:buChar char="•"/>
            </a:pPr>
            <a:r>
              <a:rPr lang="en-US" sz="4500" dirty="0" err="1" smtClean="0">
                <a:solidFill>
                  <a:schemeClr val="bg1"/>
                </a:solidFill>
                <a:latin typeface="Montserrat-Bold"/>
                <a:cs typeface="Montserrat-Bold"/>
              </a:rPr>
              <a:t>Denormalizing</a:t>
            </a: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is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your friend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4733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2763"/>
            <a:ext cx="8229600" cy="752475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“Schema-less”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71119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015067" y="1127626"/>
            <a:ext cx="4978400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But what about schema migrations?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Schema-less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796" y="5712665"/>
            <a:ext cx="20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5421" y="3181046"/>
            <a:ext cx="642811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1) Lazy-migration (on load)</a:t>
            </a:r>
          </a:p>
          <a:p>
            <a:endParaRPr lang="en-US" sz="2400" dirty="0" smtClean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2) Last resort: Batch migration (</a:t>
            </a:r>
            <a:r>
              <a:rPr lang="en-US" sz="24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cron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jobs, </a:t>
            </a:r>
            <a:r>
              <a:rPr lang="en-US" sz="24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46306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it’s a game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  <a:r>
              <a:rPr lang="en-US" sz="4800" b="1" i="0" u="none" strike="noStrike" cap="none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 in K/V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 descr="1A78Ct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97" y="2426757"/>
            <a:ext cx="3793067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5600" y="3223419"/>
            <a:ext cx="267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Scheduled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5748608" y="3245776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Spontaneous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760134" y="5431608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Dynamic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2760134" y="687411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Static</a:t>
            </a:r>
            <a:endParaRPr lang="en-US" sz="3600" b="1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 bwMode="auto">
          <a:xfrm flipV="1">
            <a:off x="3031067" y="3568942"/>
            <a:ext cx="2717541" cy="124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389837" y="1456267"/>
            <a:ext cx="0" cy="394546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6" y="342547"/>
            <a:ext cx="3068860" cy="123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439"/>
          <p:cNvSpPr txBox="1"/>
          <p:nvPr/>
        </p:nvSpPr>
        <p:spPr>
          <a:xfrm rot="20828686">
            <a:off x="617155" y="590072"/>
            <a:ext cx="2272860" cy="424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Queries</a:t>
            </a:r>
            <a:endParaRPr lang="en-US" sz="34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82516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34547988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04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63750165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981D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7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7638867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</a:rPr>
              <a:t>“Big Data”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3" name="Picture 2" descr="bigdata_3v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198966"/>
            <a:ext cx="8636000" cy="6477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431540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ED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9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06408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ED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6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6669066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7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4470443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search</a:t>
                      </a:r>
                    </a:p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secondary indexes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33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3973242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4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911989"/>
              </p:ext>
            </p:extLst>
          </p:nvPr>
        </p:nvGraphicFramePr>
        <p:xfrm>
          <a:off x="685800" y="1056887"/>
          <a:ext cx="7772400" cy="4744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relational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full-text search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graph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time series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real-time m/r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9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717753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0" dirty="0" smtClean="0">
                          <a:solidFill>
                            <a:schemeClr val="accent5"/>
                          </a:solidFill>
                          <a:sym typeface="Wingdings"/>
                        </a:rPr>
                        <a:t></a:t>
                      </a:r>
                      <a:endParaRPr lang="en-US" sz="1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5-Point Star 2"/>
          <p:cNvSpPr/>
          <p:nvPr/>
        </p:nvSpPr>
        <p:spPr bwMode="auto">
          <a:xfrm>
            <a:off x="24468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5-Point Star 4"/>
          <p:cNvSpPr/>
          <p:nvPr/>
        </p:nvSpPr>
        <p:spPr bwMode="auto">
          <a:xfrm>
            <a:off x="60282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5-Point Star 5"/>
          <p:cNvSpPr/>
          <p:nvPr/>
        </p:nvSpPr>
        <p:spPr bwMode="auto">
          <a:xfrm>
            <a:off x="2446868" y="40978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qdefaul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Whenever Possible:</a:t>
            </a:r>
            <a:endParaRPr lang="en-US" sz="44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77466" y="1447800"/>
            <a:ext cx="3166533" cy="24384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Change</a:t>
            </a:r>
            <a:b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the</a:t>
            </a:r>
            <a:b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Formula</a:t>
            </a:r>
            <a:endParaRPr lang="en-US" sz="4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661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1038772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search</a:t>
                      </a:r>
                    </a:p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secondary indexes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  <a:latin typeface="Montserrat-Bold"/>
                        <a:cs typeface="Montserrat-Bold"/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Left Arrow 4"/>
          <p:cNvSpPr/>
          <p:nvPr/>
        </p:nvSpPr>
        <p:spPr bwMode="auto">
          <a:xfrm>
            <a:off x="2849034" y="3877733"/>
            <a:ext cx="3429000" cy="1574800"/>
          </a:xfrm>
          <a:prstGeom prst="leftArrow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28556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0" dirty="0" smtClean="0">
                          <a:solidFill>
                            <a:schemeClr val="accent5"/>
                          </a:solidFill>
                          <a:sym typeface="Wingdings"/>
                        </a:rPr>
                        <a:t></a:t>
                      </a:r>
                      <a:endParaRPr lang="en-US" sz="1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5-Point Star 7"/>
          <p:cNvSpPr/>
          <p:nvPr/>
        </p:nvSpPr>
        <p:spPr bwMode="auto">
          <a:xfrm>
            <a:off x="24468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5-Point Star 8"/>
          <p:cNvSpPr/>
          <p:nvPr/>
        </p:nvSpPr>
        <p:spPr bwMode="auto">
          <a:xfrm>
            <a:off x="60282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5-Point Star 9"/>
          <p:cNvSpPr/>
          <p:nvPr/>
        </p:nvSpPr>
        <p:spPr bwMode="auto">
          <a:xfrm>
            <a:off x="2446868" y="40978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bg1"/>
                </a:solidFill>
                <a:latin typeface="Montserrat-Bold"/>
                <a:cs typeface="Montserrat-Bold"/>
              </a:rPr>
              <a:t>IoT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brid animal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9144000" cy="82359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Always Remember:</a:t>
            </a:r>
            <a:endParaRPr lang="en-US" sz="44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1447800"/>
            <a:ext cx="3429000" cy="17526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Hybrid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Solutions</a:t>
            </a:r>
            <a:endParaRPr lang="en-US" sz="4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40488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Ancestry.com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457200"/>
            <a:ext cx="1018455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9880068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0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912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0450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61922"/>
            <a:ext cx="10180724" cy="71342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5054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86132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3" name="Donut 2"/>
          <p:cNvSpPr/>
          <p:nvPr/>
        </p:nvSpPr>
        <p:spPr bwMode="auto">
          <a:xfrm>
            <a:off x="0" y="1143000"/>
            <a:ext cx="2667000" cy="1066800"/>
          </a:xfrm>
          <a:prstGeom prst="donut">
            <a:avLst>
              <a:gd name="adj" fmla="val 17826"/>
            </a:avLst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7372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Uber.com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0401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65939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bg1"/>
                </a:solidFill>
              </a:rPr>
              <a:t>IoT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3" name="Picture 2" descr="6a00e54ee3905b883301a3fcda2ae8970b-800w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999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08719"/>
              </p:ext>
            </p:extLst>
          </p:nvPr>
        </p:nvGraphicFramePr>
        <p:xfrm>
          <a:off x="186267" y="1405468"/>
          <a:ext cx="8754534" cy="53389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18178"/>
                <a:gridCol w="2918178"/>
                <a:gridCol w="2918178"/>
              </a:tblGrid>
              <a:tr h="3380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Application Type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Key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Value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725971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Session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User/Session</a:t>
                      </a:r>
                      <a:r>
                        <a:rPr lang="en-US" sz="2600" baseline="0" dirty="0" smtClean="0"/>
                        <a:t> 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Session Data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45942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Advertising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Campaign 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Ad Content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835132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Logs 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Date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 File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725971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Sensor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Date,</a:t>
                      </a:r>
                      <a:r>
                        <a:rPr lang="en-US" sz="2600" baseline="0" dirty="0" smtClean="0"/>
                        <a:t> Date/Time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Sensor Updates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85332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 Data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Login,</a:t>
                      </a:r>
                      <a:r>
                        <a:rPr lang="en-US" sz="2600" baseline="0" dirty="0" smtClean="0"/>
                        <a:t> email, UUID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 Attributes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1396107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Content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Title, Integer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Text, JSON/XML/HTTP</a:t>
                      </a:r>
                      <a:r>
                        <a:rPr lang="en-US" sz="2600" baseline="0" dirty="0" smtClean="0"/>
                        <a:t> document, images, etc.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</a:tbl>
          </a:graphicData>
        </a:graphic>
      </p:graphicFrame>
      <p:sp>
        <p:nvSpPr>
          <p:cNvPr id="4" name="Shape 236"/>
          <p:cNvSpPr txBox="1"/>
          <p:nvPr/>
        </p:nvSpPr>
        <p:spPr>
          <a:xfrm>
            <a:off x="1367581" y="404466"/>
            <a:ext cx="6408838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 Use Cases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676184" y="1143130"/>
            <a:ext cx="6197859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choose your style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Developing for </a:t>
            </a:r>
            <a:r>
              <a:rPr lang="en-US" sz="4800" b="1" i="0" u="none" strike="noStrike" cap="none" baseline="0" dirty="0" err="1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41413" y="2107146"/>
            <a:ext cx="7773987" cy="45645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Native APIs:</a:t>
            </a:r>
            <a:b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HTTP(S)</a:t>
            </a:r>
            <a:b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Protocol Buffers</a:t>
            </a:r>
            <a:b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endParaRPr lang="en-US" sz="3600" dirty="0" smtClean="0">
              <a:solidFill>
                <a:srgbClr val="FFFFFF"/>
              </a:solidFill>
              <a:latin typeface="Montserrat-Bold"/>
              <a:cs typeface="Montserrat-Bold"/>
            </a:endParaRPr>
          </a:p>
          <a:p>
            <a: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Client Libraries:</a:t>
            </a:r>
            <a:b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Your Favorite Language</a:t>
            </a:r>
            <a:endParaRPr lang="en-US" sz="3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02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2768723"/>
            <a:ext cx="8128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HTTP (REST) API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a simple way to store &amp; retrieve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3245776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Montserrat-Bold"/>
                <a:cs typeface="Montserrat-Bold"/>
              </a:rPr>
              <a:t>buckets</a:t>
            </a:r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/users/</a:t>
            </a:r>
            <a:r>
              <a:rPr lang="en-US" sz="2800" dirty="0">
                <a:solidFill>
                  <a:schemeClr val="bg1"/>
                </a:solidFill>
                <a:latin typeface="Montserrat-Bold"/>
                <a:cs typeface="Montserrat-Bold"/>
              </a:rPr>
              <a:t>keys</a:t>
            </a:r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/user123</a:t>
            </a:r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URLs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1450842"/>
            <a:ext cx="8128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$ curl -v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http:/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/localhost: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8098/buckets/</a:t>
            </a:r>
            <a:r>
              <a:rPr lang="en-US" sz="1800" b="1" dirty="0">
                <a:solidFill>
                  <a:schemeClr val="accent3"/>
                </a:solidFill>
                <a:latin typeface="Montserrat-Bold"/>
                <a:cs typeface="Montserrat-Bold"/>
              </a:rPr>
              <a:t>capitals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/keys/</a:t>
            </a:r>
            <a:r>
              <a:rPr lang="en-US" sz="1800" b="1" dirty="0" err="1">
                <a:solidFill>
                  <a:srgbClr val="F8981D"/>
                </a:solidFill>
                <a:latin typeface="Montserrat-Bold"/>
                <a:cs typeface="Montserrat-Bold"/>
              </a:rPr>
              <a:t>usa</a:t>
            </a:r>
            <a:r>
              <a:rPr lang="en-US" sz="1800" b="1" dirty="0">
                <a:solidFill>
                  <a:srgbClr val="F8981D"/>
                </a:solidFill>
                <a:latin typeface="Montserrat-Bold"/>
                <a:cs typeface="Montserrat-Bold"/>
              </a:rPr>
              <a:t> </a:t>
            </a:r>
            <a:endParaRPr lang="en-US" sz="1800" b="1" dirty="0" smtClean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-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X </a:t>
            </a:r>
            <a:r>
              <a:rPr lang="en-US" sz="1800" b="1" dirty="0" smtClean="0">
                <a:solidFill>
                  <a:srgbClr val="F8981D"/>
                </a:solidFill>
                <a:latin typeface="Montserrat-Bold"/>
                <a:cs typeface="Montserrat-Bold"/>
              </a:rPr>
              <a:t>PUT</a:t>
            </a: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-H "content-type: text/plain" </a:t>
            </a:r>
            <a:endParaRPr lang="en-US" sz="1800" b="1" dirty="0" smtClean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-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d "Washington D.C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.”</a:t>
            </a:r>
          </a:p>
          <a:p>
            <a:endParaRPr lang="en-US" sz="1800" b="1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*   Trying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127.0.0.1... 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connected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PUT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/buckets/capitals/keys/</a:t>
            </a:r>
            <a:r>
              <a:rPr lang="en-US" sz="1800" dirty="0" err="1">
                <a:solidFill>
                  <a:schemeClr val="bg1"/>
                </a:solidFill>
                <a:latin typeface="Montserrat-Bold"/>
                <a:cs typeface="Montserrat-Bold"/>
              </a:rPr>
              <a:t>usa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 HTTP/1.1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Content-Type: text/plain</a:t>
            </a:r>
          </a:p>
          <a:p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</a:p>
          <a:p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&lt; HTTP/1.1 204 No 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Content</a:t>
            </a:r>
            <a:endParaRPr lang="en-US" sz="1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Creating Object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1450842"/>
            <a:ext cx="8128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</a:rPr>
              <a:t>$ curl -v 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  <a:hlinkClick r:id="rId3"/>
              </a:rPr>
              <a:t>http://127.0.0.1:8098/buckets/</a:t>
            </a:r>
            <a:r>
              <a:rPr lang="en-US" sz="2000" b="1" dirty="0">
                <a:solidFill>
                  <a:srgbClr val="F8981D"/>
                </a:solidFill>
                <a:latin typeface="Montserrat-Bold"/>
                <a:cs typeface="Montserrat-Bold"/>
                <a:hlinkClick r:id="rId3"/>
              </a:rPr>
              <a:t>capitals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  <a:hlinkClick r:id="rId3"/>
              </a:rPr>
              <a:t>/keys/</a:t>
            </a:r>
            <a:r>
              <a:rPr lang="en-US" sz="2000" b="1" dirty="0" smtClean="0">
                <a:solidFill>
                  <a:srgbClr val="F8981D"/>
                </a:solidFill>
                <a:latin typeface="Montserrat-Bold"/>
                <a:cs typeface="Montserrat-Bold"/>
                <a:hlinkClick r:id="rId3"/>
              </a:rPr>
              <a:t>usa</a:t>
            </a:r>
            <a:endParaRPr lang="en-US" sz="2000" b="1" dirty="0" smtClean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endParaRPr lang="en-US" sz="2000" b="1" dirty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Trying 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127.0.0.1... </a:t>
            </a:r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Connected</a:t>
            </a:r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  <a:r>
              <a:rPr lang="en-US" sz="1800" b="1" dirty="0" smtClean="0">
                <a:solidFill>
                  <a:srgbClr val="F8981D"/>
                </a:solidFill>
                <a:latin typeface="Montserrat-Bold"/>
                <a:cs typeface="Montserrat-Bold"/>
              </a:rPr>
              <a:t>GET</a:t>
            </a:r>
            <a:r>
              <a:rPr lang="en-US" sz="1800" dirty="0" smtClean="0">
                <a:solidFill>
                  <a:srgbClr val="F8981D"/>
                </a:solidFill>
                <a:latin typeface="Montserrat-Bold"/>
                <a:cs typeface="Montserrat-Bold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/buckets/capitals/keys/</a:t>
            </a:r>
            <a:r>
              <a:rPr lang="en-US" sz="1800" dirty="0" err="1">
                <a:solidFill>
                  <a:schemeClr val="bg1"/>
                </a:solidFill>
                <a:latin typeface="Montserrat-Bold"/>
                <a:cs typeface="Montserrat-Bold"/>
              </a:rPr>
              <a:t>usa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 HTTP/1.1</a:t>
            </a:r>
          </a:p>
          <a:p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HTTP/1.1 200 OK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X-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Riak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Vclock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: a85hYGBgzGDKBVIcR4M2cvvL1tzJYEpkzGNluGw/+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QRfFgA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=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Vary: Accept-Encoding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Server: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MochiWeb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/1.1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WebMachine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/1.9.0 (someone had painted it blue)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Link: &lt;/buckets/capitals&gt;;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rel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="up"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Last-Modified: Tue, 24 Jan 2012 14:44:35 GMT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ETag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: "</a:t>
            </a:r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1yAFlUinalK2zNd7LpkOgU”</a:t>
            </a:r>
          </a:p>
          <a:p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Washington 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</a:rPr>
              <a:t>D.C.</a:t>
            </a:r>
            <a:endParaRPr lang="en-US" sz="2000" b="1" dirty="0"/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Retrieving</a:t>
            </a:r>
            <a:r>
              <a:rPr lang="en-US" sz="4800" b="1" i="0" u="none" strike="noStrike" cap="none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Object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676184" y="1143130"/>
            <a:ext cx="6197859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choose your own language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Developing for </a:t>
            </a:r>
            <a:r>
              <a:rPr lang="en-US" sz="4800" b="1" i="0" u="none" strike="noStrike" cap="none" baseline="0" dirty="0" err="1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LispFlavoredErlang-medi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3" y="1966254"/>
            <a:ext cx="1448618" cy="1716372"/>
          </a:xfrm>
          <a:prstGeom prst="rect">
            <a:avLst/>
          </a:prstGeom>
        </p:spPr>
      </p:pic>
      <p:pic>
        <p:nvPicPr>
          <p:cNvPr id="4" name="Picture 3" descr="java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01" y="1335055"/>
            <a:ext cx="4661275" cy="4661275"/>
          </a:xfrm>
          <a:prstGeom prst="rect">
            <a:avLst/>
          </a:prstGeom>
        </p:spPr>
      </p:pic>
      <p:pic>
        <p:nvPicPr>
          <p:cNvPr id="5" name="Picture 4" descr="Python-logo-notext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4" y="4139982"/>
            <a:ext cx="1490349" cy="1490349"/>
          </a:xfrm>
          <a:prstGeom prst="rect">
            <a:avLst/>
          </a:prstGeom>
        </p:spPr>
      </p:pic>
      <p:pic>
        <p:nvPicPr>
          <p:cNvPr id="6" name="Picture 5" descr="1000px-Ruby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74" y="2311122"/>
            <a:ext cx="1278464" cy="1278464"/>
          </a:xfrm>
          <a:prstGeom prst="rect">
            <a:avLst/>
          </a:prstGeom>
        </p:spPr>
      </p:pic>
      <p:pic>
        <p:nvPicPr>
          <p:cNvPr id="7" name="Picture 6" descr="Microsoft-dotNET-logo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3"/>
          <a:stretch/>
        </p:blipFill>
        <p:spPr>
          <a:xfrm>
            <a:off x="6688709" y="4224647"/>
            <a:ext cx="2007311" cy="995354"/>
          </a:xfrm>
          <a:prstGeom prst="rect">
            <a:avLst/>
          </a:prstGeom>
        </p:spPr>
      </p:pic>
      <p:pic>
        <p:nvPicPr>
          <p:cNvPr id="8" name="Picture 7" descr="mac_osx_nodejs_installer_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1"/>
          <a:stretch/>
        </p:blipFill>
        <p:spPr>
          <a:xfrm>
            <a:off x="6431222" y="5664197"/>
            <a:ext cx="2421153" cy="679999"/>
          </a:xfrm>
          <a:prstGeom prst="rect">
            <a:avLst/>
          </a:prstGeom>
        </p:spPr>
      </p:pic>
      <p:pic>
        <p:nvPicPr>
          <p:cNvPr id="9" name="Picture 8" descr="ph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307264"/>
            <a:ext cx="2184399" cy="1456266"/>
          </a:xfrm>
          <a:prstGeom prst="rect">
            <a:avLst/>
          </a:prstGeom>
        </p:spPr>
      </p:pic>
      <p:pic>
        <p:nvPicPr>
          <p:cNvPr id="10" name="Picture 9" descr="golang.sh-600x6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83" y="1439118"/>
            <a:ext cx="5503333" cy="55033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8512590" y="714709"/>
            <a:ext cx="191831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Animated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102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47626" cy="244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730930" y="801299"/>
            <a:ext cx="3461306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Closing Thoughts</a:t>
            </a:r>
            <a:endParaRPr lang="en-US" sz="30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862663" y="2269065"/>
            <a:ext cx="6166559" cy="568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NoSQL offers various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optimizations for scale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849110" y="5282548"/>
            <a:ext cx="6166558" cy="583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Thinking in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K/V pairs is different and fun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1862664" y="3268929"/>
            <a:ext cx="6166558" cy="608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r>
              <a:rPr lang="en-US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an ops friendly </a:t>
            </a:r>
            <a:r>
              <a:rPr lang="en-US" sz="2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K/V </a:t>
            </a:r>
            <a:r>
              <a:rPr lang="en-US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store</a:t>
            </a:r>
          </a:p>
        </p:txBody>
      </p:sp>
      <p:cxnSp>
        <p:nvCxnSpPr>
          <p:cNvPr id="310" name="Shape 310"/>
          <p:cNvCxnSpPr/>
          <p:nvPr/>
        </p:nvCxnSpPr>
        <p:spPr>
          <a:xfrm>
            <a:off x="1388533" y="4030132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Shape 311"/>
          <p:cNvCxnSpPr/>
          <p:nvPr/>
        </p:nvCxnSpPr>
        <p:spPr>
          <a:xfrm>
            <a:off x="1388533" y="3073400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>
            <a:off x="1388533" y="5003798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533" y="2328241"/>
            <a:ext cx="347484" cy="2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7000" y="4292501"/>
            <a:ext cx="347484" cy="2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7000" y="3327308"/>
            <a:ext cx="347484" cy="28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09"/>
          <p:cNvSpPr txBox="1"/>
          <p:nvPr/>
        </p:nvSpPr>
        <p:spPr>
          <a:xfrm>
            <a:off x="1871130" y="4226691"/>
            <a:ext cx="6647923" cy="6326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Scale from 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local prototype to </a:t>
            </a:r>
            <a:r>
              <a:rPr lang="en-US" sz="2000" b="1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prod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Shape 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3446" y="5128449"/>
            <a:ext cx="347484" cy="2895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150" y="2410924"/>
            <a:ext cx="4762499" cy="178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weather-channel-upfronts-1409x79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/>
          <a:stretch/>
        </p:blipFill>
        <p:spPr>
          <a:xfrm>
            <a:off x="0" y="0"/>
            <a:ext cx="9144000" cy="6261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503132"/>
            <a:ext cx="5063067" cy="132343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“Weather </a:t>
            </a:r>
            <a:r>
              <a:rPr lang="en-US" sz="4000" dirty="0">
                <a:solidFill>
                  <a:srgbClr val="FFFFFF"/>
                </a:solidFill>
                <a:latin typeface="Montserrat-Bold"/>
                <a:cs typeface="Montserrat-Bold"/>
              </a:rPr>
              <a:t>changes, and so must </a:t>
            </a:r>
            <a:r>
              <a:rPr lang="en-US" sz="4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IT.”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1311748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So, </a:t>
            </a:r>
            <a:b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Why NoSQL?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grpSp>
        <p:nvGrpSpPr>
          <p:cNvPr id="3" name="Shape 437"/>
          <p:cNvGrpSpPr/>
          <p:nvPr/>
        </p:nvGrpSpPr>
        <p:grpSpPr>
          <a:xfrm>
            <a:off x="457200" y="2959072"/>
            <a:ext cx="3860208" cy="1527099"/>
            <a:chOff x="823738" y="2942139"/>
            <a:chExt cx="3432014" cy="1527099"/>
          </a:xfrm>
        </p:grpSpPr>
        <p:pic>
          <p:nvPicPr>
            <p:cNvPr id="4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738" y="2942139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Shape 439"/>
            <p:cNvSpPr txBox="1"/>
            <p:nvPr/>
          </p:nvSpPr>
          <p:spPr>
            <a:xfrm rot="20828686">
              <a:off x="1260491" y="3346140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Scalability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592" y="2959072"/>
            <a:ext cx="3860208" cy="1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439"/>
          <p:cNvSpPr txBox="1"/>
          <p:nvPr/>
        </p:nvSpPr>
        <p:spPr>
          <a:xfrm rot="20828686">
            <a:off x="5317836" y="3363073"/>
            <a:ext cx="2858949" cy="5232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Flexibility</a:t>
            </a:r>
            <a:endParaRPr lang="en-US" sz="34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sho">
      <a:dk1>
        <a:srgbClr val="333333"/>
      </a:dk1>
      <a:lt1>
        <a:srgbClr val="FFFFFF"/>
      </a:lt1>
      <a:dk2>
        <a:srgbClr val="333333"/>
      </a:dk2>
      <a:lt2>
        <a:srgbClr val="616161"/>
      </a:lt2>
      <a:accent1>
        <a:srgbClr val="3C6C72"/>
      </a:accent1>
      <a:accent2>
        <a:srgbClr val="70A1A7"/>
      </a:accent2>
      <a:accent3>
        <a:srgbClr val="F8981D"/>
      </a:accent3>
      <a:accent4>
        <a:srgbClr val="F87E13"/>
      </a:accent4>
      <a:accent5>
        <a:srgbClr val="525A61"/>
      </a:accent5>
      <a:accent6>
        <a:srgbClr val="021028"/>
      </a:accent6>
      <a:hlink>
        <a:srgbClr val="0078B9"/>
      </a:hlink>
      <a:folHlink>
        <a:srgbClr val="40C6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 copy">
  <a:themeElements>
    <a:clrScheme name="">
      <a:dk1>
        <a:srgbClr val="808080"/>
      </a:dk1>
      <a:lt1>
        <a:srgbClr val="FFFFFF"/>
      </a:lt1>
      <a:dk2>
        <a:srgbClr val="93B5A6"/>
      </a:dk2>
      <a:lt2>
        <a:srgbClr val="000000"/>
      </a:lt2>
      <a:accent1>
        <a:srgbClr val="BBE0E3"/>
      </a:accent1>
      <a:accent2>
        <a:srgbClr val="333399"/>
      </a:accent2>
      <a:accent3>
        <a:srgbClr val="C8D7D0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asho">
    <a:dk1>
      <a:srgbClr val="333333"/>
    </a:dk1>
    <a:lt1>
      <a:srgbClr val="FFFFFF"/>
    </a:lt1>
    <a:dk2>
      <a:srgbClr val="333333"/>
    </a:dk2>
    <a:lt2>
      <a:srgbClr val="616161"/>
    </a:lt2>
    <a:accent1>
      <a:srgbClr val="3C6C72"/>
    </a:accent1>
    <a:accent2>
      <a:srgbClr val="70A1A7"/>
    </a:accent2>
    <a:accent3>
      <a:srgbClr val="F8981D"/>
    </a:accent3>
    <a:accent4>
      <a:srgbClr val="F87E13"/>
    </a:accent4>
    <a:accent5>
      <a:srgbClr val="525A61"/>
    </a:accent5>
    <a:accent6>
      <a:srgbClr val="021028"/>
    </a:accent6>
    <a:hlink>
      <a:srgbClr val="0078B9"/>
    </a:hlink>
    <a:folHlink>
      <a:srgbClr val="40C6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6333</TotalTime>
  <Words>1723</Words>
  <Application>Microsoft Macintosh PowerPoint</Application>
  <PresentationFormat>On-screen Show (4:3)</PresentationFormat>
  <Paragraphs>434</Paragraphs>
  <Slides>78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Office Theme</vt:lpstr>
      <vt:lpstr>Title - Center copy</vt:lpstr>
      <vt:lpstr>PowerPoint Presentation</vt:lpstr>
      <vt:lpstr>PowerPoint Presentation</vt:lpstr>
      <vt:lpstr>Why NoSQL?</vt:lpstr>
      <vt:lpstr>“Big Data”</vt:lpstr>
      <vt:lpstr>“Big Data”</vt:lpstr>
      <vt:lpstr>IoT</vt:lpstr>
      <vt:lpstr>IoT</vt:lpstr>
      <vt:lpstr>PowerPoint Presentation</vt:lpstr>
      <vt:lpstr>So,  Why NoSQL?</vt:lpstr>
      <vt:lpstr>NoSQL Types</vt:lpstr>
      <vt:lpstr>Key/Value</vt:lpstr>
      <vt:lpstr>PowerPoint Presentation</vt:lpstr>
      <vt:lpstr>Wide Column</vt:lpstr>
      <vt:lpstr>Graph</vt:lpstr>
      <vt:lpstr>Time Series</vt:lpstr>
      <vt:lpstr>Caches</vt:lpstr>
      <vt:lpstr>BASHO DEVELOPS</vt:lpstr>
      <vt:lpstr>Key =&gt; Value</vt:lpstr>
      <vt:lpstr>PowerPoint Presentation</vt:lpstr>
      <vt:lpstr>Fault Tolerant</vt:lpstr>
      <vt:lpstr>Highly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Upsides to K/V</vt:lpstr>
      <vt:lpstr>PowerPoint Presentation</vt:lpstr>
      <vt:lpstr>PowerPoint Presentation</vt:lpstr>
      <vt:lpstr>“Schema-less”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Brender</cp:lastModifiedBy>
  <cp:revision>182</cp:revision>
  <dcterms:modified xsi:type="dcterms:W3CDTF">2015-03-17T18:59:18Z</dcterms:modified>
</cp:coreProperties>
</file>